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56" autoAdjust="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무비렌즈 데이터셋은 미네소타 대학의 그룹렌즈 프로젝트로 시작해서 보시는것과 같이 여러 종류로 분류해서 제공하고 있습니다.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먼저 MSE입니다. 예측값과 실제 값의 차이의 제곱의 평균으로 정의합니다.  제곱하기 때문에 이상치가 존재할 시 값의 변동이 커집니다.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실제값과 예측값의 차이의 절댓값 평균 입니다. MSE보다는 이상치에 덜 민감합니다.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MSE에 root를 씌운 RMSE입니다. 오류 지표가 실제 값과 유사하게 나타내어 해석이 용이합니다.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FPR은 실제 False인 데이터값을 모델이 True라고 예측한 비율입니다. 즉 예측 실패한 비율을 구하는 식입니다.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가장 최근의 데이터셋을 받으면 이렇게 x,x,x,x,x, 파일들이 있습니다.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그 중 태그를 사용하기 위한 파일들로 차례로 tags, genome tags, genome score 입니다. 이 파일들의 특징으로는 먼저 유저가 생각하는 해당 영화의 태그랑 실제로 적용되는 태그가 분리되어 있고, 각 태그가 영화에 얼마나 적합한지 연관성이 계산되어 있습니다. 개인적인 생각으로 이렇게 데이터셋으로 나온것과 더불어서 데이터 계산 방식이라던가, 혹은 수식등이 있으면 참고하는데 도움이 됬을거 같은데, 찾기는 어려웠습니다.</a:t>
            </a:r>
          </a:p>
          <a:p>
            <a:endParaRPr/>
          </a:p>
          <a:p>
            <a:endParaRPr/>
          </a:p>
          <a:p>
            <a:endParaRPr/>
          </a:p>
          <a:p>
            <a:r>
              <a:t>그래서 저희가 개별 회의 진행할 때에 태그를 활용할 방법을 강구하는 중입니다.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또한</a:t>
            </a:r>
            <a:r>
              <a:rPr dirty="0"/>
              <a:t> 웹 </a:t>
            </a:r>
            <a:r>
              <a:rPr dirty="0" err="1"/>
              <a:t>서핑중에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무비렌즈</a:t>
            </a:r>
            <a:r>
              <a:rPr dirty="0"/>
              <a:t> </a:t>
            </a:r>
            <a:r>
              <a:rPr dirty="0" err="1"/>
              <a:t>데이터로</a:t>
            </a:r>
            <a:r>
              <a:rPr dirty="0"/>
              <a:t> </a:t>
            </a:r>
            <a:r>
              <a:rPr dirty="0" err="1"/>
              <a:t>사용자기반</a:t>
            </a:r>
            <a:r>
              <a:rPr dirty="0"/>
              <a:t> </a:t>
            </a:r>
            <a:r>
              <a:rPr dirty="0" err="1"/>
              <a:t>추천</a:t>
            </a:r>
            <a:r>
              <a:rPr dirty="0"/>
              <a:t>, </a:t>
            </a:r>
            <a:r>
              <a:rPr dirty="0" err="1"/>
              <a:t>항목기반</a:t>
            </a:r>
            <a:r>
              <a:rPr dirty="0"/>
              <a:t> </a:t>
            </a:r>
            <a:r>
              <a:rPr dirty="0" err="1"/>
              <a:t>추천을</a:t>
            </a:r>
            <a:r>
              <a:rPr dirty="0"/>
              <a:t> </a:t>
            </a:r>
            <a:r>
              <a:rPr dirty="0" err="1"/>
              <a:t>적용해본</a:t>
            </a:r>
            <a:r>
              <a:rPr dirty="0"/>
              <a:t> </a:t>
            </a:r>
            <a:r>
              <a:rPr dirty="0" err="1"/>
              <a:t>사례가</a:t>
            </a:r>
            <a:r>
              <a:rPr dirty="0"/>
              <a:t> </a:t>
            </a:r>
            <a:r>
              <a:rPr dirty="0" err="1"/>
              <a:t>있었는데</a:t>
            </a:r>
            <a:r>
              <a:rPr dirty="0"/>
              <a:t> </a:t>
            </a:r>
            <a:r>
              <a:rPr dirty="0" err="1"/>
              <a:t>왼쪽이</a:t>
            </a:r>
            <a:r>
              <a:rPr dirty="0"/>
              <a:t> </a:t>
            </a:r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기반</a:t>
            </a:r>
            <a:r>
              <a:rPr dirty="0"/>
              <a:t>, </a:t>
            </a:r>
            <a:r>
              <a:rPr dirty="0" err="1"/>
              <a:t>오른쪽이</a:t>
            </a:r>
            <a:r>
              <a:rPr dirty="0"/>
              <a:t>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기반입니다</a:t>
            </a:r>
            <a:r>
              <a:rPr dirty="0"/>
              <a:t>. </a:t>
            </a:r>
            <a:r>
              <a:rPr dirty="0" err="1"/>
              <a:t>여기서</a:t>
            </a:r>
            <a:r>
              <a:rPr dirty="0"/>
              <a:t> </a:t>
            </a:r>
            <a:r>
              <a:rPr dirty="0" err="1"/>
              <a:t>보시면</a:t>
            </a:r>
            <a:r>
              <a:rPr dirty="0"/>
              <a:t> </a:t>
            </a:r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기반은</a:t>
            </a:r>
            <a:r>
              <a:rPr dirty="0"/>
              <a:t>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조금씩이라도</a:t>
            </a:r>
            <a:r>
              <a:rPr dirty="0"/>
              <a:t> </a:t>
            </a:r>
            <a:r>
              <a:rPr dirty="0" err="1"/>
              <a:t>있느</a:t>
            </a:r>
            <a:r>
              <a:rPr dirty="0"/>
              <a:t> </a:t>
            </a:r>
            <a:r>
              <a:rPr dirty="0" err="1"/>
              <a:t>ㄴ방면</a:t>
            </a:r>
            <a:r>
              <a:rPr dirty="0"/>
              <a:t>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기반은</a:t>
            </a:r>
            <a:r>
              <a:rPr dirty="0"/>
              <a:t> </a:t>
            </a:r>
            <a:r>
              <a:rPr dirty="0" err="1"/>
              <a:t>동일한</a:t>
            </a:r>
            <a:r>
              <a:rPr dirty="0"/>
              <a:t> </a:t>
            </a:r>
            <a:r>
              <a:rPr dirty="0" err="1"/>
              <a:t>수치가</a:t>
            </a:r>
            <a:r>
              <a:rPr dirty="0"/>
              <a:t> </a:t>
            </a:r>
            <a:r>
              <a:rPr dirty="0" err="1"/>
              <a:t>많은데</a:t>
            </a:r>
            <a:r>
              <a:rPr dirty="0"/>
              <a:t>, 이 </a:t>
            </a:r>
            <a:r>
              <a:rPr dirty="0" err="1"/>
              <a:t>글을</a:t>
            </a:r>
            <a:r>
              <a:rPr dirty="0"/>
              <a:t> 쓴 </a:t>
            </a:r>
            <a:r>
              <a:rPr dirty="0" err="1"/>
              <a:t>작성자</a:t>
            </a:r>
            <a:r>
              <a:rPr dirty="0"/>
              <a:t> </a:t>
            </a:r>
            <a:r>
              <a:rPr dirty="0" err="1"/>
              <a:t>코멘트로</a:t>
            </a:r>
            <a:r>
              <a:rPr dirty="0"/>
              <a:t> </a:t>
            </a:r>
            <a:r>
              <a:rPr dirty="0" err="1"/>
              <a:t>무비렌즈</a:t>
            </a:r>
            <a:r>
              <a:rPr dirty="0"/>
              <a:t> </a:t>
            </a:r>
            <a:r>
              <a:rPr dirty="0" err="1"/>
              <a:t>데이터의</a:t>
            </a:r>
            <a:r>
              <a:rPr dirty="0"/>
              <a:t> </a:t>
            </a:r>
            <a:r>
              <a:rPr dirty="0" err="1"/>
              <a:t>항목들이</a:t>
            </a:r>
            <a:r>
              <a:rPr dirty="0"/>
              <a:t> </a:t>
            </a:r>
            <a:r>
              <a:rPr dirty="0" err="1"/>
              <a:t>가지는</a:t>
            </a:r>
            <a:r>
              <a:rPr dirty="0"/>
              <a:t> </a:t>
            </a:r>
            <a:r>
              <a:rPr dirty="0" err="1"/>
              <a:t>특징이</a:t>
            </a:r>
            <a:r>
              <a:rPr dirty="0"/>
              <a:t> </a:t>
            </a:r>
            <a:r>
              <a:rPr dirty="0" err="1"/>
              <a:t>많지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 </a:t>
            </a:r>
            <a:r>
              <a:rPr dirty="0" err="1"/>
              <a:t>평점에만</a:t>
            </a:r>
            <a:r>
              <a:rPr dirty="0"/>
              <a:t> </a:t>
            </a:r>
            <a:r>
              <a:rPr dirty="0" err="1"/>
              <a:t>의존하기</a:t>
            </a:r>
            <a:r>
              <a:rPr dirty="0"/>
              <a:t> </a:t>
            </a:r>
            <a:r>
              <a:rPr dirty="0" err="1"/>
              <a:t>때문에</a:t>
            </a:r>
            <a:r>
              <a:rPr dirty="0"/>
              <a:t>, </a:t>
            </a:r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기반에서는</a:t>
            </a:r>
            <a:r>
              <a:rPr dirty="0"/>
              <a:t> </a:t>
            </a:r>
            <a:r>
              <a:rPr dirty="0" err="1"/>
              <a:t>그나마</a:t>
            </a:r>
            <a:r>
              <a:rPr dirty="0"/>
              <a:t>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반면</a:t>
            </a:r>
            <a:r>
              <a:rPr dirty="0"/>
              <a:t> </a:t>
            </a:r>
            <a:r>
              <a:rPr dirty="0" err="1"/>
              <a:t>항목</a:t>
            </a:r>
            <a:r>
              <a:rPr dirty="0"/>
              <a:t> </a:t>
            </a:r>
            <a:r>
              <a:rPr dirty="0" err="1"/>
              <a:t>기반에서는</a:t>
            </a:r>
            <a:r>
              <a:rPr dirty="0"/>
              <a:t> </a:t>
            </a:r>
            <a:r>
              <a:rPr dirty="0" err="1"/>
              <a:t>차이가</a:t>
            </a:r>
            <a:r>
              <a:rPr dirty="0"/>
              <a:t> </a:t>
            </a:r>
            <a:r>
              <a:rPr dirty="0" err="1"/>
              <a:t>거의</a:t>
            </a:r>
            <a:r>
              <a:rPr dirty="0"/>
              <a:t> </a:t>
            </a:r>
            <a:r>
              <a:rPr dirty="0" err="1"/>
              <a:t>없는것을</a:t>
            </a:r>
            <a:r>
              <a:rPr dirty="0"/>
              <a:t> 볼 수 </a:t>
            </a:r>
            <a:r>
              <a:rPr dirty="0" err="1"/>
              <a:t>있다고</a:t>
            </a:r>
            <a:r>
              <a:rPr dirty="0"/>
              <a:t> </a:t>
            </a:r>
            <a:r>
              <a:rPr dirty="0" err="1"/>
              <a:t>되어있었습니다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10개의 아이템을 추천하고, 사용자의 실제 소비 여부를 Correct로 표시합니다. 또한 recall이 0이 되는 걸 기준으로 계산하기 때문에 예측성공 순서에 따라서도 값이 변합니다. 즉</a:t>
            </a:r>
          </a:p>
          <a:p>
            <a:r>
              <a:t>순서 정보를 반영하여 평가합니다.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추천 순서에 가중치를 두는 평가 지표이고, 1에 가까울수록 좋습니다. 아래는 NDCG를 구하기 위한 예시인데. 각 아이템에 대한 사용자의 선호도를 평가하는 값을 relevance score 라고 하고 이 relevance score의 값의 총 합을 Cumulative Gain(CG)라고 합니다. 위 그림은 CG를 구하는 예시입니다. 말씀 드렸듯이 순서에 가중치를 주기 때문에 B가 A보다 성능이 좋지만,  CG는 동일하기 때문에 성능 평가가 불가능합니다. 이 때문에 순서에 따라 더 많은 영향을 줄수 있도록 할인의 개념을 도입한 것이.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아래와 같은 DCG입니다.  이처럼 모델 B가 a보다 우수하다는 성능평가를 진행할 수 있지만, 사용자에 따라서 추천 받는 아이템의 갯수가 다르면 적용하기 어렵습니다. 이 경우 갯수를 정해놓고 DCG를 비교할 경우에 제대로된 성능 평가 진행이 어렵기 때문에, 정규화를 적용한 NDCG가 제안됬습니다.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DCG와 IDCG를 구하는데 여기서 IDCG는 이상적인 DCG 값입니다. 즉 실제 DCG에서 이상적인 IDCG 값을 나누어 주어 0~1사이의 값을 가지게 됩니다.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Cumulative Lift Chart 입니다. 우선 Lift란 B를 그냥 구매할 때보다  A를 구매한 사람이 B를 구매할 확률이 얼마나 더 높은가를 생각하는 식인데. 위 그림을 보시면 지지도란 전체 구매자 중에서 a,b를 동시에 구매한 사람의 비율, 신뢰도는 A를 구매한 사람들이 B를 구매할 확률, 향상도란 A를 구매한 사람이 B를 구매하게 될 가능성 입니다. 이 Lift를 누적 즉 Cumulative 한 수식입니다.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제목 텍스트</a:t>
            </a:r>
          </a:p>
        </p:txBody>
      </p:sp>
      <p:sp>
        <p:nvSpPr>
          <p:cNvPr id="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  <a:lvl2pPr algn="ctr">
              <a:defRPr>
                <a:solidFill>
                  <a:srgbClr val="000000"/>
                </a:solidFill>
              </a:defRPr>
            </a:lvl2pPr>
            <a:lvl3pPr algn="ctr">
              <a:defRPr>
                <a:solidFill>
                  <a:srgbClr val="000000"/>
                </a:solidFill>
              </a:defRPr>
            </a:lvl3pPr>
            <a:lvl4pPr algn="ctr">
              <a:defRPr>
                <a:solidFill>
                  <a:srgbClr val="000000"/>
                </a:solidFill>
              </a:defRPr>
            </a:lvl4pPr>
            <a:lvl5pPr algn="ctr">
              <a:defRPr>
                <a:solidFill>
                  <a:srgbClr val="00000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직사각형 6"/>
          <p:cNvSpPr/>
          <p:nvPr/>
        </p:nvSpPr>
        <p:spPr>
          <a:xfrm>
            <a:off x="378938" y="247696"/>
            <a:ext cx="11434123" cy="9061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1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제목 텍스트</a:t>
            </a:r>
          </a:p>
        </p:txBody>
      </p:sp>
      <p:sp>
        <p:nvSpPr>
          <p:cNvPr id="96" name="직사각형 6"/>
          <p:cNvSpPr/>
          <p:nvPr/>
        </p:nvSpPr>
        <p:spPr>
          <a:xfrm>
            <a:off x="378938" y="725492"/>
            <a:ext cx="11434123" cy="906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9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텍스트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제목 텍스트</a:t>
            </a:r>
          </a:p>
        </p:txBody>
      </p:sp>
      <p:sp>
        <p:nvSpPr>
          <p:cNvPr id="24" name="직사각형 6"/>
          <p:cNvSpPr/>
          <p:nvPr/>
        </p:nvSpPr>
        <p:spPr>
          <a:xfrm>
            <a:off x="378938" y="725492"/>
            <a:ext cx="11434123" cy="906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제목 텍스트</a:t>
            </a:r>
          </a:p>
        </p:txBody>
      </p:sp>
      <p:sp>
        <p:nvSpPr>
          <p:cNvPr id="4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23900" indent="-2667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2pPr>
            <a:lvl3pPr marL="1234438" indent="-320038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4pPr>
            <a:lvl5pPr marL="2184400" indent="-355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제목 텍스트</a:t>
            </a:r>
          </a:p>
        </p:txBody>
      </p:sp>
      <p:sp>
        <p:nvSpPr>
          <p:cNvPr id="5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000000"/>
                </a:solidFill>
              </a:defRPr>
            </a:lvl1pPr>
            <a:lvl2pPr>
              <a:defRPr b="1">
                <a:solidFill>
                  <a:srgbClr val="000000"/>
                </a:solidFill>
              </a:defRPr>
            </a:lvl2pPr>
            <a:lvl3pPr>
              <a:defRPr b="1">
                <a:solidFill>
                  <a:srgbClr val="000000"/>
                </a:solidFill>
              </a:defRPr>
            </a:lvl3pPr>
            <a:lvl4pPr>
              <a:defRPr b="1">
                <a:solidFill>
                  <a:srgbClr val="000000"/>
                </a:solidFill>
              </a:defRPr>
            </a:lvl4pPr>
            <a:lvl5pPr>
              <a:defRPr b="1">
                <a:solidFill>
                  <a:srgbClr val="00000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2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 marL="228600" indent="-228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텍스트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r>
              <a:t>제목 텍스트</a:t>
            </a:r>
          </a:p>
        </p:txBody>
      </p:sp>
      <p:sp>
        <p:nvSpPr>
          <p:cNvPr id="6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1pPr>
            <a:lvl2pPr marL="718457" indent="-261257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2pPr>
            <a:lvl3pPr marL="1219200" indent="-30480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3pPr>
            <a:lvl4pPr marL="1737360" indent="-36576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4pPr>
            <a:lvl5pPr marL="2194560" indent="-365760">
              <a:buSzPct val="100000"/>
              <a:buFont typeface="Arial"/>
              <a:buChar char="•"/>
              <a:defRPr sz="3200">
                <a:solidFill>
                  <a:srgbClr val="00000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6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6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/>
          <p:cNvSpPr/>
          <p:nvPr/>
        </p:nvSpPr>
        <p:spPr>
          <a:xfrm>
            <a:off x="378938" y="6481245"/>
            <a:ext cx="11434123" cy="9061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sp>
        <p:nvSpPr>
          <p:cNvPr id="3" name="TextBox 8"/>
          <p:cNvSpPr txBox="1"/>
          <p:nvPr/>
        </p:nvSpPr>
        <p:spPr>
          <a:xfrm>
            <a:off x="328897" y="6554573"/>
            <a:ext cx="2412863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차세대정보처리연구실</a:t>
            </a:r>
          </a:p>
        </p:txBody>
      </p:sp>
      <p:sp>
        <p:nvSpPr>
          <p:cNvPr id="4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888888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슬라이드 번호 개체 틀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1" y="658207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07" name="TextBox 1"/>
          <p:cNvSpPr txBox="1"/>
          <p:nvPr/>
        </p:nvSpPr>
        <p:spPr>
          <a:xfrm>
            <a:off x="2700997" y="2685650"/>
            <a:ext cx="6853847" cy="126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&lt;</a:t>
            </a:r>
            <a:r>
              <a:rPr dirty="0" err="1"/>
              <a:t>소셜</a:t>
            </a:r>
            <a:r>
              <a:rPr dirty="0"/>
              <a:t> </a:t>
            </a:r>
            <a:r>
              <a:rPr dirty="0" err="1"/>
              <a:t>추천</a:t>
            </a:r>
            <a:r>
              <a:rPr dirty="0"/>
              <a:t> </a:t>
            </a:r>
            <a:r>
              <a:rPr dirty="0" err="1"/>
              <a:t>서비스</a:t>
            </a:r>
            <a:r>
              <a:rPr dirty="0"/>
              <a:t>&gt;</a:t>
            </a:r>
          </a:p>
          <a:p>
            <a:pPr algn="ctr">
              <a:defRPr sz="4000" b="1">
                <a:latin typeface="+mj-lt"/>
                <a:ea typeface="+mj-ea"/>
                <a:cs typeface="+mj-cs"/>
                <a:sym typeface="맑은 고딕"/>
              </a:defRPr>
            </a:pPr>
            <a:r>
              <a:rPr sz="2400" dirty="0" err="1"/>
              <a:t>Movielens</a:t>
            </a:r>
            <a:r>
              <a:rPr sz="2400" dirty="0"/>
              <a:t> Dataset </a:t>
            </a:r>
            <a:r>
              <a:rPr sz="2400" dirty="0" err="1"/>
              <a:t>특징</a:t>
            </a:r>
            <a:r>
              <a:rPr sz="2400" dirty="0"/>
              <a:t> 및 </a:t>
            </a:r>
            <a:r>
              <a:rPr sz="2400" dirty="0" err="1"/>
              <a:t>정확도</a:t>
            </a:r>
            <a:r>
              <a:rPr sz="2400" dirty="0"/>
              <a:t>, </a:t>
            </a:r>
            <a:r>
              <a:rPr sz="2400" dirty="0" err="1"/>
              <a:t>오류치</a:t>
            </a:r>
            <a:r>
              <a:rPr sz="2400" dirty="0"/>
              <a:t> </a:t>
            </a:r>
            <a:r>
              <a:rPr sz="2400" dirty="0" err="1"/>
              <a:t>관점</a:t>
            </a:r>
            <a:r>
              <a:rPr sz="2400" dirty="0"/>
              <a:t> </a:t>
            </a:r>
            <a:r>
              <a:rPr sz="2400" dirty="0" err="1"/>
              <a:t>평가</a:t>
            </a:r>
            <a:r>
              <a:rPr sz="2400" dirty="0"/>
              <a:t> </a:t>
            </a:r>
            <a:r>
              <a:rPr sz="2400" dirty="0" err="1"/>
              <a:t>지표</a:t>
            </a:r>
            <a:endParaRPr sz="2400" dirty="0"/>
          </a:p>
        </p:txBody>
      </p:sp>
      <p:sp>
        <p:nvSpPr>
          <p:cNvPr id="108" name="TextBox 2"/>
          <p:cNvSpPr txBox="1"/>
          <p:nvPr/>
        </p:nvSpPr>
        <p:spPr>
          <a:xfrm>
            <a:off x="9863050" y="5685905"/>
            <a:ext cx="1904290" cy="682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20162874 </a:t>
            </a:r>
            <a:r>
              <a:rPr dirty="0" err="1"/>
              <a:t>김도현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20162897 박종두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Normalized Discounted Cumulative Gain(NDCG)</a:t>
            </a:r>
          </a:p>
        </p:txBody>
      </p:sp>
      <p:sp>
        <p:nvSpPr>
          <p:cNvPr id="170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1" name="알고리즘…"/>
          <p:cNvSpPr txBox="1"/>
          <p:nvPr/>
        </p:nvSpPr>
        <p:spPr>
          <a:xfrm>
            <a:off x="409597" y="1011902"/>
            <a:ext cx="11372806" cy="5109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10388601" cy="496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Cumulative Lift Chart(누적 향상도)</a:t>
            </a: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47739" y="6582074"/>
            <a:ext cx="265320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78" name="알고리즘…"/>
          <p:cNvSpPr txBox="1"/>
          <p:nvPr/>
        </p:nvSpPr>
        <p:spPr>
          <a:xfrm>
            <a:off x="409597" y="1011902"/>
            <a:ext cx="11372806" cy="5207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7195691" cy="5063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오류치 관점 평가 지표</a:t>
            </a:r>
          </a:p>
        </p:txBody>
      </p:sp>
      <p:sp>
        <p:nvSpPr>
          <p:cNvPr id="184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85" name="알고리즘…"/>
          <p:cNvSpPr txBox="1"/>
          <p:nvPr/>
        </p:nvSpPr>
        <p:spPr>
          <a:xfrm>
            <a:off x="409597" y="1011902"/>
            <a:ext cx="11372806" cy="94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Cost function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데이터 feature 와 실제 결과 데이터 값을 비교해서 오차 error의 정도를 표시하는 함수를 손실 함수 cost functions 라고 함.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MSE</a:t>
            </a:r>
          </a:p>
        </p:txBody>
      </p:sp>
      <p:sp>
        <p:nvSpPr>
          <p:cNvPr id="18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89" name="알고리즘…"/>
          <p:cNvSpPr txBox="1"/>
          <p:nvPr/>
        </p:nvSpPr>
        <p:spPr>
          <a:xfrm>
            <a:off x="409597" y="1011902"/>
            <a:ext cx="11372806" cy="2099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4216401" cy="195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MAE</a:t>
            </a:r>
          </a:p>
        </p:txBody>
      </p:sp>
      <p:sp>
        <p:nvSpPr>
          <p:cNvPr id="195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6" name="알고리즘…"/>
          <p:cNvSpPr txBox="1"/>
          <p:nvPr/>
        </p:nvSpPr>
        <p:spPr>
          <a:xfrm>
            <a:off x="409597" y="1011902"/>
            <a:ext cx="11372806" cy="190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4000501" cy="176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RMSE</a:t>
            </a:r>
          </a:p>
        </p:txBody>
      </p:sp>
      <p:sp>
        <p:nvSpPr>
          <p:cNvPr id="20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3" name="알고리즘…"/>
          <p:cNvSpPr txBox="1"/>
          <p:nvPr/>
        </p:nvSpPr>
        <p:spPr>
          <a:xfrm>
            <a:off x="409597" y="1011902"/>
            <a:ext cx="11372806" cy="1985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4533901" cy="184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False Positive Rate(FPR)</a:t>
            </a:r>
          </a:p>
        </p:txBody>
      </p:sp>
      <p:sp>
        <p:nvSpPr>
          <p:cNvPr id="20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539405" y="6582074"/>
            <a:ext cx="273654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10" name="알고리즘…"/>
          <p:cNvSpPr txBox="1"/>
          <p:nvPr/>
        </p:nvSpPr>
        <p:spPr>
          <a:xfrm>
            <a:off x="409597" y="1011902"/>
            <a:ext cx="11372806" cy="201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6118565" cy="187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Movielens DataSet</a:t>
            </a:r>
          </a:p>
        </p:txBody>
      </p:sp>
      <p:sp>
        <p:nvSpPr>
          <p:cNvPr id="11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1" y="658207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2" name="알고리즘…"/>
          <p:cNvSpPr txBox="1"/>
          <p:nvPr/>
        </p:nvSpPr>
        <p:spPr>
          <a:xfrm>
            <a:off x="348280" y="921365"/>
            <a:ext cx="11434123" cy="4801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미네소타 대학의 그룹렌즈 프로젝트로 시작.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1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280" y="921365"/>
            <a:ext cx="5174264" cy="436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2280" y="984884"/>
            <a:ext cx="5487331" cy="4235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Movielens DataSet</a:t>
            </a:r>
          </a:p>
        </p:txBody>
      </p:sp>
      <p:sp>
        <p:nvSpPr>
          <p:cNvPr id="11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0" name="알고리즘…"/>
          <p:cNvSpPr txBox="1"/>
          <p:nvPr/>
        </p:nvSpPr>
        <p:spPr>
          <a:xfrm>
            <a:off x="409597" y="1011902"/>
            <a:ext cx="11372806" cy="4317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8883" y="1449709"/>
            <a:ext cx="5210347" cy="4173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Movielens DataSet</a:t>
            </a:r>
          </a:p>
        </p:txBody>
      </p:sp>
      <p:sp>
        <p:nvSpPr>
          <p:cNvPr id="126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7" name="알고리즘…"/>
          <p:cNvSpPr txBox="1"/>
          <p:nvPr/>
        </p:nvSpPr>
        <p:spPr>
          <a:xfrm>
            <a:off x="409597" y="1011902"/>
            <a:ext cx="11372806" cy="3701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28" name="이미지" descr="이미지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6154" y="1523921"/>
            <a:ext cx="4032842" cy="3432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이미지" descr="이미지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4966" y="1473933"/>
            <a:ext cx="4063642" cy="3532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이미지" descr="이미지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604" y="1399718"/>
            <a:ext cx="3076557" cy="3557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Movielens DataSet</a:t>
            </a:r>
          </a:p>
        </p:txBody>
      </p:sp>
      <p:sp>
        <p:nvSpPr>
          <p:cNvPr id="135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6" name="알고리즘…"/>
          <p:cNvSpPr txBox="1"/>
          <p:nvPr/>
        </p:nvSpPr>
        <p:spPr>
          <a:xfrm>
            <a:off x="409597" y="1011902"/>
            <a:ext cx="11372806" cy="4322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37" name="이미지" descr="이미지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26" y="1155914"/>
            <a:ext cx="4561840" cy="4178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이미지" descr="이미지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4225" y="1136042"/>
            <a:ext cx="6074166" cy="4074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정확도 관점 평가 지표</a:t>
            </a:r>
          </a:p>
        </p:txBody>
      </p:sp>
      <p:sp>
        <p:nvSpPr>
          <p:cNvPr id="14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44" name="알고리즘…"/>
          <p:cNvSpPr txBox="1"/>
          <p:nvPr/>
        </p:nvSpPr>
        <p:spPr>
          <a:xfrm>
            <a:off x="409597" y="1011902"/>
            <a:ext cx="11372806" cy="296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Precision - 정밀도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추천한 아이템 중 사용자가 관심 있어하는 아이템 비율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Recall - 구현율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실제로 사용자가 관심 있어하는 아이템 중에 추천한 아이템의 비율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위 두 가지 수식으로 평가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Mean Average Precision(MAP)</a:t>
            </a:r>
          </a:p>
        </p:txBody>
      </p:sp>
      <p:sp>
        <p:nvSpPr>
          <p:cNvPr id="147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48" name="알고리즘…"/>
          <p:cNvSpPr txBox="1"/>
          <p:nvPr/>
        </p:nvSpPr>
        <p:spPr>
          <a:xfrm>
            <a:off x="409597" y="1011902"/>
            <a:ext cx="11372806" cy="514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Mean Average Precision(MAP)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4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6542640" cy="4718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Normalized Discounted Cumulative Gain(NDCG)</a:t>
            </a:r>
          </a:p>
        </p:txBody>
      </p:sp>
      <p:sp>
        <p:nvSpPr>
          <p:cNvPr id="154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5" name="알고리즘…"/>
          <p:cNvSpPr txBox="1"/>
          <p:nvPr/>
        </p:nvSpPr>
        <p:spPr>
          <a:xfrm>
            <a:off x="409597" y="1011902"/>
            <a:ext cx="11372806" cy="5466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7883200" cy="1472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97" y="1011902"/>
            <a:ext cx="5511801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제목 1"/>
          <p:cNvSpPr txBox="1">
            <a:spLocks noGrp="1"/>
          </p:cNvSpPr>
          <p:nvPr>
            <p:ph type="title"/>
          </p:nvPr>
        </p:nvSpPr>
        <p:spPr>
          <a:xfrm>
            <a:off x="378939" y="148278"/>
            <a:ext cx="9152240" cy="569829"/>
          </a:xfrm>
          <a:prstGeom prst="rect">
            <a:avLst/>
          </a:prstGeom>
        </p:spPr>
        <p:txBody>
          <a:bodyPr/>
          <a:lstStyle>
            <a:lvl1pPr defTabSz="868680">
              <a:defRPr sz="3000" b="1"/>
            </a:lvl1pPr>
          </a:lstStyle>
          <a:p>
            <a:r>
              <a:t>Normalized Discounted Cumulative Gain(NDCG)</a:t>
            </a:r>
          </a:p>
        </p:txBody>
      </p:sp>
      <p:sp>
        <p:nvSpPr>
          <p:cNvPr id="162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24160" y="6582072"/>
            <a:ext cx="188897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3" name="알고리즘…"/>
          <p:cNvSpPr txBox="1"/>
          <p:nvPr/>
        </p:nvSpPr>
        <p:spPr>
          <a:xfrm>
            <a:off x="409597" y="1011902"/>
            <a:ext cx="11372806" cy="415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endParaRPr/>
          </a:p>
        </p:txBody>
      </p:sp>
      <p:pic>
        <p:nvPicPr>
          <p:cNvPr id="16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97" y="1011902"/>
            <a:ext cx="46863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97" y="1011902"/>
            <a:ext cx="103886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648</Words>
  <Application>Microsoft Office PowerPoint</Application>
  <PresentationFormat>와이드스크린</PresentationFormat>
  <Paragraphs>68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HY견고딕</vt:lpstr>
      <vt:lpstr>맑은 고딕</vt:lpstr>
      <vt:lpstr>Arial</vt:lpstr>
      <vt:lpstr>Helvetica</vt:lpstr>
      <vt:lpstr>Office 테마</vt:lpstr>
      <vt:lpstr>PowerPoint 프레젠테이션</vt:lpstr>
      <vt:lpstr>Movielens DataSet</vt:lpstr>
      <vt:lpstr>Movielens DataSet</vt:lpstr>
      <vt:lpstr>Movielens DataSet</vt:lpstr>
      <vt:lpstr>Movielens DataSet</vt:lpstr>
      <vt:lpstr>정확도 관점 평가 지표</vt:lpstr>
      <vt:lpstr>Mean Average Precision(MAP)</vt:lpstr>
      <vt:lpstr>Normalized Discounted Cumulative Gain(NDCG)</vt:lpstr>
      <vt:lpstr>Normalized Discounted Cumulative Gain(NDCG)</vt:lpstr>
      <vt:lpstr>Normalized Discounted Cumulative Gain(NDCG)</vt:lpstr>
      <vt:lpstr>Cumulative Lift Chart(누적 향상도)</vt:lpstr>
      <vt:lpstr>오류치 관점 평가 지표</vt:lpstr>
      <vt:lpstr>MSE</vt:lpstr>
      <vt:lpstr>MAE</vt:lpstr>
      <vt:lpstr>RMSE</vt:lpstr>
      <vt:lpstr>False Positive Rate(FPR)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종두</cp:lastModifiedBy>
  <cp:revision>2</cp:revision>
  <dcterms:modified xsi:type="dcterms:W3CDTF">2021-07-22T07:28:36Z</dcterms:modified>
</cp:coreProperties>
</file>